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4" r:id="rId5"/>
    <p:sldId id="276" r:id="rId6"/>
    <p:sldId id="273" r:id="rId7"/>
    <p:sldId id="287" r:id="rId8"/>
    <p:sldId id="277" r:id="rId9"/>
    <p:sldId id="278" r:id="rId10"/>
    <p:sldId id="258" r:id="rId11"/>
    <p:sldId id="274" r:id="rId12"/>
    <p:sldId id="291" r:id="rId13"/>
    <p:sldId id="288" r:id="rId14"/>
    <p:sldId id="297" r:id="rId15"/>
    <p:sldId id="289" r:id="rId16"/>
    <p:sldId id="269" r:id="rId17"/>
    <p:sldId id="280" r:id="rId18"/>
    <p:sldId id="281" r:id="rId19"/>
    <p:sldId id="282" r:id="rId20"/>
    <p:sldId id="267" r:id="rId21"/>
    <p:sldId id="290" r:id="rId22"/>
    <p:sldId id="296" r:id="rId23"/>
    <p:sldId id="292" r:id="rId24"/>
    <p:sldId id="29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D22E-3A23-4F69-8648-C8756C094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0D960-FC83-4CF7-957B-C4372BE1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0407-B31D-47D4-AFCF-7795E13F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B9CB6-B88C-403A-A186-45F520CD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2FFA8-F4F6-4001-B517-CFFAA54B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4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FEE0-3011-4B15-AC2A-C0FFC4FC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E89E0-9533-4F11-8C1A-9EBC6CD1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3F97-141A-4005-A6AB-F16E7ECC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32AF2-1227-49E6-A4FC-CF063884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1E25-E9FC-4B5D-BD53-02314534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8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8BFAC-BB79-4E65-8FAD-6C8E09217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C61A8-91D3-419B-A567-6B01A2B12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7463-82B4-4B43-B4C9-44CE89C8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4CAA6-5338-4A02-BCE0-9CB787C6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A8E7B-2D2B-484E-B1E9-5787A189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832C-757D-447F-961C-AEA4F631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7E74-0060-42F0-BBF5-6C11F039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9999-8DBD-4089-A128-1983E2F1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85F8-C52C-409B-BF6E-246028D3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5248-A0EF-4119-98D2-0AF77045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0EEE-F93E-4E32-BEAE-7A41E893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058EA-581D-45E6-8F0D-86B1B181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E30F-DF65-42ED-9BC3-69ABE711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F1F5-B227-4E8A-9439-C801B8B7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D0FE7-0E4E-4974-8BE9-1385E671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7770-AB46-4757-A3C1-E7EA4858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F7DF-6CEF-4E9D-A135-A146BA232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B4635-2BB5-48F4-8968-52DE9C0AD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D7739-3EB4-4839-ADD8-93CF95F2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B8CBC-90AF-4559-97CD-AC38C19D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CEAC5-D25B-4946-967C-07E3D078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4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F689-74AF-488B-A609-9917A369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F206-43EA-41C6-80B0-A5B70101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B5FC0-DDA0-44BA-900D-388ABEF7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08464-E532-445B-8B27-9C18DC12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D9534-8E38-406B-9AD5-9B1738D16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9089F-2AF8-426E-9E78-5D9FC85F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21BB5-365E-4C06-81A1-E1F5D1BE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89810-7F52-445A-83A1-1CCA09E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647A-F2BF-40D1-9323-FA1ABECE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F1AAD-AD79-47BF-9D4A-E234C24E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AD4D0-529C-4A88-BFB1-A19878D8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73121-BFB9-4183-B90F-C982266B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2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4D050-1DDC-4B53-8089-C06811E8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310FF-8308-41AE-8226-86682590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A236F-5C06-43A8-A50D-8D0EB28D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81E9-175C-45CE-B491-62D2C9F1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382F1-7B54-44DC-9976-4190C5CE1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61D5D-8878-4C39-A7F8-8B686D0A2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FF0F2-FA98-4659-97F8-5D782A93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360BE-9822-42B7-8988-1E98ABB6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A865-83F6-4771-B9C2-3BD7940F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3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64AD-9D90-452B-BE3C-005E7988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57D66-A9E1-480F-A7AF-11955EA30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7D80F-E260-4A53-922B-EFD494F9E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19AA6-72FC-4B27-A83D-52F30ACD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936B9-D59F-4F22-8C1C-6164D24A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F6AD2-6E59-4EA7-9E75-6286E1A2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5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79000">
              <a:srgbClr val="FFFF99"/>
            </a:gs>
            <a:gs pos="100000">
              <a:srgbClr val="FFFF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4B8F-4070-41DA-BFFC-0F4A65E8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CFC6B-D730-48E8-B3A1-644C3BC4E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F17E4-C0E6-4155-8513-0CE74AC59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7067-F657-4638-93B1-D7DE84872693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F796-D74A-40E6-9C88-91EF87F3F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E8FD3-E3C1-409B-BF43-C303FFA53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3463-8F13-446D-94F0-C5C644B13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FD87-9EB8-4F78-8A02-432AD9F61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1122363"/>
            <a:ext cx="9360000" cy="1656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Century of Serving Our Community as a Parish Hall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EDEA5-C9BE-4B27-AEDD-764C9E4E7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6000" y="3070668"/>
            <a:ext cx="3600000" cy="1476000"/>
          </a:xfrm>
        </p:spPr>
        <p:txBody>
          <a:bodyPr>
            <a:normAutofit/>
          </a:bodyPr>
          <a:lstStyle/>
          <a:p>
            <a:r>
              <a:rPr lang="en-GB" sz="9600" dirty="0">
                <a:solidFill>
                  <a:srgbClr val="FF0000"/>
                </a:solidFill>
                <a:latin typeface="Brush Script MT" panose="03060802040406070304" pitchFamily="66" charset="0"/>
              </a:rPr>
              <a:t>Welcome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CBD6C-D0E9-45E7-95A1-0D1E2EC493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648" y="4673290"/>
            <a:ext cx="7156704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2F97-5783-4FE2-83EC-8C1D2EC7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0" y="308854"/>
            <a:ext cx="9180000" cy="828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Parochial Dance on Shrove Tuesday 1906  </a:t>
            </a:r>
            <a:endParaRPr lang="en-GB" dirty="0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0721E209-7F2C-4312-96B1-ED7C6F9DF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000" y="3186545"/>
            <a:ext cx="7164000" cy="31911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76B25-96A6-470A-8098-3410B79D47E1}"/>
              </a:ext>
            </a:extLst>
          </p:cNvPr>
          <p:cNvSpPr txBox="1"/>
          <p:nvPr/>
        </p:nvSpPr>
        <p:spPr>
          <a:xfrm>
            <a:off x="2244000" y="1250041"/>
            <a:ext cx="770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Music by Mr F Lovell (Chulmleigh) </a:t>
            </a:r>
          </a:p>
          <a:p>
            <a:pPr algn="ctr"/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and during interval </a:t>
            </a:r>
          </a:p>
          <a:p>
            <a:pPr algn="ctr"/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Gramophone Mr Mounts (Afton)</a:t>
            </a:r>
          </a:p>
        </p:txBody>
      </p:sp>
    </p:spTree>
    <p:extLst>
      <p:ext uri="{BB962C8B-B14F-4D97-AF65-F5344CB8AC3E}">
        <p14:creationId xmlns:p14="http://schemas.microsoft.com/office/powerpoint/2010/main" val="386117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79BF-28C0-4CA1-802A-C9368F2A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00" y="365125"/>
            <a:ext cx="9576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Reverend Henry John Hodgson (M.A.)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AE80-DE97-4B82-99BA-43207DB1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91" y="1361391"/>
            <a:ext cx="11607019" cy="513148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Rector from 1919 to 1937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Before Worlington: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birth was on 20</a:t>
            </a:r>
            <a:r>
              <a:rPr lang="en-GB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March 1860 in Brighton, Sussex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Headmaster </a:t>
            </a: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 Peter’s School, Exmouth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1890 to 1913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Ordination Service held in Exeter Cathedral on 10</a:t>
            </a:r>
            <a:r>
              <a:rPr lang="en-GB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June 1906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Hodgson was licensed as curate at Withycombe Raleigh in Exmouth.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r>
              <a:rPr lang="en-GB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October 1913 Henry John Hodgson was licenced by the Bishop of Exeter to be curate of Crediton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11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7DB5-E13A-47D0-9295-27607A64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00" y="365125"/>
            <a:ext cx="10476000" cy="864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Reverend Henry John Hodgson - Tragic Mistake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B986-101B-4FB6-9416-C5C47D6A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406769"/>
            <a:ext cx="11844997" cy="50861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Reverend Hodgson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Used a Boer artillery shell as a door-weight in his sitting room, never supposing it was ‘alive’.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He also possessed a sword bayonet for French Manufacture.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On 24</a:t>
            </a:r>
            <a:r>
              <a:rPr lang="en-GB" sz="51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 December 1913 he intended to bend the bayonet and attach it as a crook to the shell.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He heated and bent the bayonet, took out the percussion cap, and inserted the end of the hot bayonet in the hole in the shell.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The shell immediately exploded with serious effects.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Hodgson’s right leg was fractured below the knee his right wrist terribly lacerated, and his face badly burned by the igniting powder.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5100" dirty="0">
                <a:latin typeface="Cambria Math" panose="02040503050406030204" pitchFamily="18" charset="0"/>
                <a:ea typeface="Cambria Math" panose="02040503050406030204" pitchFamily="18" charset="0"/>
              </a:rPr>
              <a:t>This rendered Reverend Hodgson disabled for the rest of his life.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5D7F3-32CE-41BC-9567-D010A6A1121D}"/>
              </a:ext>
            </a:extLst>
          </p:cNvPr>
          <p:cNvSpPr/>
          <p:nvPr/>
        </p:nvSpPr>
        <p:spPr>
          <a:xfrm>
            <a:off x="3048000" y="11668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1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DCE0-2226-41F4-B518-C5458AE7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00" y="365125"/>
            <a:ext cx="7704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WW1 National Memorial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6291-55C5-43EE-B179-10AD54E2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51156"/>
            <a:ext cx="11016000" cy="456676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9000" dirty="0">
                <a:latin typeface="Cambria Math" panose="02040503050406030204" pitchFamily="18" charset="0"/>
                <a:ea typeface="Cambria Math" panose="02040503050406030204" pitchFamily="18" charset="0"/>
              </a:rPr>
              <a:t>Following World War 1 those who served and died should be remembered.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9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9000" dirty="0">
                <a:latin typeface="Cambria Math" panose="02040503050406030204" pitchFamily="18" charset="0"/>
                <a:ea typeface="Cambria Math" panose="02040503050406030204" pitchFamily="18" charset="0"/>
              </a:rPr>
              <a:t>National level: a national memorial in London which Government would pay for.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9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9000" dirty="0">
                <a:latin typeface="Cambria Math" panose="02040503050406030204" pitchFamily="18" charset="0"/>
                <a:ea typeface="Cambria Math" panose="02040503050406030204" pitchFamily="18" charset="0"/>
              </a:rPr>
              <a:t>Local level: The Government would not pay for local war memorials and that these should be the responsibility of local communities.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47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8F0F-81F6-4624-A355-981758F7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00" y="365125"/>
            <a:ext cx="8280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WW1 Local Memorial Initiative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D627-406C-4C80-8FEA-3F31D486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99" y="1262916"/>
            <a:ext cx="11566572" cy="47938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2000" dirty="0">
                <a:latin typeface="Cambria Math" panose="02040503050406030204" pitchFamily="18" charset="0"/>
                <a:ea typeface="Cambria Math" panose="02040503050406030204" pitchFamily="18" charset="0"/>
              </a:rPr>
              <a:t>Meeting in East Worlington supported provision of a Memorial Hall.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view that it must be the absolute property of the parish, and in which all kinds of entertainment and meetings could be held.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Rector explained that in all probability the Old Tithe Barn would be put up for auction in the near future or failing a purchaser would be demolished.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0" dirty="0">
                <a:latin typeface="Cambria Math" panose="02040503050406030204" pitchFamily="18" charset="0"/>
                <a:ea typeface="Cambria Math" panose="02040503050406030204" pitchFamily="18" charset="0"/>
              </a:rPr>
              <a:t>It rested with the Committee to decide whether or not they shall purchase the old building and renovate 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is no doubt that the expenditure of, say, £100 or £150 would provide a very fine room as a Memorial Hall, at a fraction of the cost of erecting an entirely new building.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0" dirty="0">
                <a:latin typeface="Cambria Math" panose="02040503050406030204" pitchFamily="18" charset="0"/>
                <a:ea typeface="Cambria Math" panose="02040503050406030204" pitchFamily="18" charset="0"/>
              </a:rPr>
              <a:t>Amid much enthusiasm Mr Stucley announced that he would start the ball rolling with a donation of £50.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40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A310-EA97-4279-A100-929EEDE3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0" y="365125"/>
            <a:ext cx="3672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Sale of the Barn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C620-0E39-48BB-AA26-2F577E1F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8677B5C3-ED6A-4187-9E67-BD82F862F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895" y="1229125"/>
            <a:ext cx="3914775" cy="534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D17CD-B64D-4323-B738-BD41D6C71767}"/>
              </a:ext>
            </a:extLst>
          </p:cNvPr>
          <p:cNvSpPr txBox="1"/>
          <p:nvPr/>
        </p:nvSpPr>
        <p:spPr>
          <a:xfrm>
            <a:off x="838200" y="2551837"/>
            <a:ext cx="5416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Conveyance 18</a:t>
            </a:r>
            <a:r>
              <a:rPr lang="en-GB" sz="36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May 1920</a:t>
            </a:r>
          </a:p>
          <a:p>
            <a:pPr algn="ctr"/>
            <a:endParaRPr lang="en-GB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£10</a:t>
            </a:r>
          </a:p>
        </p:txBody>
      </p:sp>
    </p:spTree>
    <p:extLst>
      <p:ext uri="{BB962C8B-B14F-4D97-AF65-F5344CB8AC3E}">
        <p14:creationId xmlns:p14="http://schemas.microsoft.com/office/powerpoint/2010/main" val="42754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8843-6755-490E-898A-18FD57BF6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4000" y="883205"/>
            <a:ext cx="8172000" cy="864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Use of Hall During 1920s and 1930s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62E1DA-FE89-4E6B-9D00-F7AFC1080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75434"/>
              </p:ext>
            </p:extLst>
          </p:nvPr>
        </p:nvGraphicFramePr>
        <p:xfrm>
          <a:off x="572714" y="1741005"/>
          <a:ext cx="11046572" cy="4726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8715">
                  <a:extLst>
                    <a:ext uri="{9D8B030D-6E8A-4147-A177-3AD203B41FA5}">
                      <a16:colId xmlns:a16="http://schemas.microsoft.com/office/drawing/2014/main" val="2389770955"/>
                    </a:ext>
                  </a:extLst>
                </a:gridCol>
                <a:gridCol w="5087857">
                  <a:extLst>
                    <a:ext uri="{9D8B030D-6E8A-4147-A177-3AD203B41FA5}">
                      <a16:colId xmlns:a16="http://schemas.microsoft.com/office/drawing/2014/main" val="2722305400"/>
                    </a:ext>
                  </a:extLst>
                </a:gridCol>
              </a:tblGrid>
              <a:tr h="4426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291206828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Whist Drives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Rifles Club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24331720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Dances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Bazzars and Sales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112975622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Choir Suppers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Election Addresses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36505588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Ringers Suppers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Dairy School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25457587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Lady Stucley Children’s Treat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Sunday School Treats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36857254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Concerts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Meetings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6481187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Sports Club Events</a:t>
                      </a:r>
                    </a:p>
                  </a:txBody>
                  <a:tcPr marL="124286" marR="124286" marT="62143" marB="62143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32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Farmers Club</a:t>
                      </a:r>
                    </a:p>
                  </a:txBody>
                  <a:tcPr marL="124286" marR="124286" marT="62143" marB="62143"/>
                </a:tc>
                <a:extLst>
                  <a:ext uri="{0D108BD9-81ED-4DB2-BD59-A6C34878D82A}">
                    <a16:rowId xmlns:a16="http://schemas.microsoft.com/office/drawing/2014/main" val="415988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86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74D6-CA37-492E-BADC-DDEB70B4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0" y="365125"/>
            <a:ext cx="3528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War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FC46-4ED8-407A-B478-526660D7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000" y="1628678"/>
            <a:ext cx="9242326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The Hall continued to serve the community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Parish continued to have own rectors  </a:t>
            </a:r>
          </a:p>
          <a:p>
            <a:pPr lvl="1"/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Reverend </a:t>
            </a:r>
            <a:r>
              <a:rPr lang="en-GB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T.H.E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. Woods (1937 to 1942)</a:t>
            </a:r>
          </a:p>
          <a:p>
            <a:pPr lvl="1"/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Reverend </a:t>
            </a:r>
            <a:r>
              <a:rPr lang="en-GB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W.H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. Maddock (1937 to 1960)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Home Guard 1940 to 1943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Evacuees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Searchlight Camp</a:t>
            </a:r>
          </a:p>
        </p:txBody>
      </p:sp>
    </p:spTree>
    <p:extLst>
      <p:ext uri="{BB962C8B-B14F-4D97-AF65-F5344CB8AC3E}">
        <p14:creationId xmlns:p14="http://schemas.microsoft.com/office/powerpoint/2010/main" val="403188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A2DD-9E0F-4472-9A42-8FB37BB2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0" y="365125"/>
            <a:ext cx="8424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1950 Decade of Utilities and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43A8-4E6D-4879-951C-E969DE6E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Electric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Heating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Water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Kitchen Developments? (Expenditure British Railways 21</a:t>
            </a:r>
            <a:r>
              <a:rPr lang="en-GB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October 1958)</a:t>
            </a:r>
          </a:p>
          <a:p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FDBA0-ADE6-44B4-BA4B-678A7659A4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00" y="1594885"/>
            <a:ext cx="3420000" cy="2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8E8F-AC57-4234-B009-F8A9642A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000" y="365125"/>
            <a:ext cx="1836000" cy="86400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1960’s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A8F3-7B83-4AB7-BCD7-0B87CC75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53" y="1229125"/>
            <a:ext cx="11374618" cy="27661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Important relationship between owners of East Worlington House and East Worlington Parish Hall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Impact of the Stevens owners of East Worlington House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Toilets and Foyer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Storeroom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45A9C-C09D-442A-B529-250F43E548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017" y="4232983"/>
            <a:ext cx="2880000" cy="2160000"/>
          </a:xfrm>
          <a:prstGeom prst="rect">
            <a:avLst/>
          </a:prstGeom>
        </p:spPr>
      </p:pic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124153E1-9039-46C3-8686-C615C6451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105" y="423298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F34C-E6E2-4139-8AD3-9D58E9D6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00" y="365125"/>
            <a:ext cx="10728000" cy="6584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8C20-6849-482F-86B9-2FEBD60F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890"/>
            <a:ext cx="10803340" cy="48940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Glebe Terriers related to East Worlington Rectory</a:t>
            </a:r>
          </a:p>
          <a:p>
            <a:pPr marL="0" indent="0" algn="ctr">
              <a:buNone/>
            </a:pPr>
            <a:endParaRPr lang="en-GB" sz="13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1605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1613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refers to </a:t>
            </a: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land only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1679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‘Dairy with a chamber over it, malt house with a chamber over it, a drift (?) for drying of malt, </a:t>
            </a:r>
            <a:r>
              <a:rPr lang="en-GB" sz="3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barn built with mud walls</a:t>
            </a:r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a shiping (shippon) and stable.’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1727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‘</a:t>
            </a:r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The outhouses are a </a:t>
            </a:r>
            <a:r>
              <a:rPr lang="en-GB" sz="3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barn consisting of five bays</a:t>
            </a:r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a sheeping (shippon) of three bays and a stable of two bays all having mud walls and thatch covering…’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28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981E-216C-402E-B08B-C11366DA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0" y="491737"/>
            <a:ext cx="6768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1970 Start of Sponsored Walk</a:t>
            </a:r>
          </a:p>
        </p:txBody>
      </p:sp>
      <p:pic>
        <p:nvPicPr>
          <p:cNvPr id="7" name="Content Placeholder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D02ED4A1-42B5-4D78-9581-74DD628C4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000" y="1530193"/>
            <a:ext cx="6408000" cy="4827842"/>
          </a:xfrm>
        </p:spPr>
      </p:pic>
    </p:spTree>
    <p:extLst>
      <p:ext uri="{BB962C8B-B14F-4D97-AF65-F5344CB8AC3E}">
        <p14:creationId xmlns:p14="http://schemas.microsoft.com/office/powerpoint/2010/main" val="242296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C6D7-42C6-4114-95B1-CDD42D34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000" y="365125"/>
            <a:ext cx="1728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1970s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DDBF-9469-4448-9393-88BC6D75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6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Charity Status 28</a:t>
            </a:r>
            <a:r>
              <a:rPr lang="en-GB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August 1974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Listed Building Registration 03</a:t>
            </a:r>
            <a:r>
              <a:rPr lang="en-GB" sz="3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rd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October 1975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EEC Referendum 1975 </a:t>
            </a:r>
          </a:p>
          <a:p>
            <a:endParaRPr lang="en-GB" dirty="0"/>
          </a:p>
        </p:txBody>
      </p:sp>
      <p:pic>
        <p:nvPicPr>
          <p:cNvPr id="4" name="Content Placeholder 4" descr="A person riding a horse in front of a building&#10;&#10;Description automatically generated">
            <a:extLst>
              <a:ext uri="{FF2B5EF4-FFF2-40B4-BE49-F238E27FC236}">
                <a16:creationId xmlns:a16="http://schemas.microsoft.com/office/drawing/2014/main" id="{020A9888-434A-493A-A326-B859B2F2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052" y="3055015"/>
            <a:ext cx="3960000" cy="28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F793-862C-4CBD-B766-179598F1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00" y="365125"/>
            <a:ext cx="8748000" cy="86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1993 A Good Old Fashioned Music Hall</a:t>
            </a:r>
          </a:p>
        </p:txBody>
      </p:sp>
      <p:pic>
        <p:nvPicPr>
          <p:cNvPr id="5" name="Content Placeholder 4" descr="A crowd of people&#10;&#10;Description automatically generated">
            <a:extLst>
              <a:ext uri="{FF2B5EF4-FFF2-40B4-BE49-F238E27FC236}">
                <a16:creationId xmlns:a16="http://schemas.microsoft.com/office/drawing/2014/main" id="{EB8AD055-E4C6-45B1-8839-74DF90536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49" y="1825625"/>
            <a:ext cx="6504902" cy="4351338"/>
          </a:xfrm>
        </p:spPr>
      </p:pic>
    </p:spTree>
    <p:extLst>
      <p:ext uri="{BB962C8B-B14F-4D97-AF65-F5344CB8AC3E}">
        <p14:creationId xmlns:p14="http://schemas.microsoft.com/office/powerpoint/2010/main" val="272269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5A23-B55D-49C7-8283-69502367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00" y="365125"/>
            <a:ext cx="4140000" cy="864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1990s / 2000 Securing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E131-2271-4524-A684-0A17C1BE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Constitution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Lease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Holding Trustees – Charity Commission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Conservation of Hall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Millennium Project - in 2000 the Hall was restored using traditional materials </a:t>
            </a:r>
          </a:p>
          <a:p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588731D-37D3-46CE-9F2B-F768B92BEB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424" y="4762059"/>
            <a:ext cx="3240000" cy="17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24F2-F8EC-4F1C-A99A-6BA5D0A3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12000" cy="684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Features of 2010s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F88619-0D6B-4003-A2A8-6BE3AE8C9C6E}"/>
              </a:ext>
            </a:extLst>
          </p:cNvPr>
          <p:cNvSpPr txBox="1">
            <a:spLocks/>
          </p:cNvSpPr>
          <p:nvPr/>
        </p:nvSpPr>
        <p:spPr>
          <a:xfrm>
            <a:off x="607173" y="1049125"/>
            <a:ext cx="5104827" cy="5260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Conservation and Improvements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Main Hall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Kitchen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Foyer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Fund-raising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Community Programme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Brunch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Laughing Cockerel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Events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Lunches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Talks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Entertainment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Quizzes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2F83A4-3103-4114-848F-14D7DD5CB7BC}"/>
              </a:ext>
            </a:extLst>
          </p:cNvPr>
          <p:cNvGrpSpPr/>
          <p:nvPr/>
        </p:nvGrpSpPr>
        <p:grpSpPr>
          <a:xfrm>
            <a:off x="5712000" y="76390"/>
            <a:ext cx="6480000" cy="6705220"/>
            <a:chOff x="5712000" y="76390"/>
            <a:chExt cx="6480000" cy="670522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734E72-5A1D-43A5-8388-BE6E03DCAC23}"/>
                </a:ext>
              </a:extLst>
            </p:cNvPr>
            <p:cNvGrpSpPr/>
            <p:nvPr/>
          </p:nvGrpSpPr>
          <p:grpSpPr>
            <a:xfrm>
              <a:off x="7872000" y="79903"/>
              <a:ext cx="2160000" cy="6668076"/>
              <a:chOff x="7872000" y="79903"/>
              <a:chExt cx="2160000" cy="6668076"/>
            </a:xfrm>
          </p:grpSpPr>
          <p:pic>
            <p:nvPicPr>
              <p:cNvPr id="13" name="Picture 12" descr="A picture containing cabinet, kitchen, wall, indoor&#10;&#10;Description automatically generated">
                <a:extLst>
                  <a:ext uri="{FF2B5EF4-FFF2-40B4-BE49-F238E27FC236}">
                    <a16:creationId xmlns:a16="http://schemas.microsoft.com/office/drawing/2014/main" id="{2E46A0D4-3221-4612-AD0C-66C62E3A3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2000" y="79903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15" name="Picture 14" descr="A picture containing indoor, wall, ceiling, room&#10;&#10;Description automatically generated">
                <a:extLst>
                  <a:ext uri="{FF2B5EF4-FFF2-40B4-BE49-F238E27FC236}">
                    <a16:creationId xmlns:a16="http://schemas.microsoft.com/office/drawing/2014/main" id="{A6335E35-D794-4B5A-8EB0-9381356FA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2000" y="1762595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17" name="Picture 16" descr="A kitchen with a stove and a sink&#10;&#10;Description automatically generated">
                <a:extLst>
                  <a:ext uri="{FF2B5EF4-FFF2-40B4-BE49-F238E27FC236}">
                    <a16:creationId xmlns:a16="http://schemas.microsoft.com/office/drawing/2014/main" id="{E2312717-0289-4B7C-8917-753EBE7C3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2000" y="5127979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19" name="Picture 18" descr="A group of people sitting at a table in a room&#10;&#10;Description automatically generated">
                <a:extLst>
                  <a:ext uri="{FF2B5EF4-FFF2-40B4-BE49-F238E27FC236}">
                    <a16:creationId xmlns:a16="http://schemas.microsoft.com/office/drawing/2014/main" id="{CA94DC43-C815-41D4-A0F7-7821EA019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2000" y="3445287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A08CB5C-C765-4D76-9114-D3054AF948D7}"/>
                </a:ext>
              </a:extLst>
            </p:cNvPr>
            <p:cNvGrpSpPr/>
            <p:nvPr/>
          </p:nvGrpSpPr>
          <p:grpSpPr>
            <a:xfrm>
              <a:off x="10032000" y="79903"/>
              <a:ext cx="2160000" cy="6668076"/>
              <a:chOff x="10032000" y="79903"/>
              <a:chExt cx="2160000" cy="6668076"/>
            </a:xfrm>
          </p:grpSpPr>
          <p:pic>
            <p:nvPicPr>
              <p:cNvPr id="7" name="Picture 6" descr="The roof of a house&#10;&#10;Description automatically generated">
                <a:extLst>
                  <a:ext uri="{FF2B5EF4-FFF2-40B4-BE49-F238E27FC236}">
                    <a16:creationId xmlns:a16="http://schemas.microsoft.com/office/drawing/2014/main" id="{D5224909-9337-4166-B9E5-44A04D548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2000" y="79903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9" name="Picture 8" descr="A large room&#10;&#10;Description automatically generated">
                <a:extLst>
                  <a:ext uri="{FF2B5EF4-FFF2-40B4-BE49-F238E27FC236}">
                    <a16:creationId xmlns:a16="http://schemas.microsoft.com/office/drawing/2014/main" id="{9A5A9DD0-DA53-42F9-807F-66DD6929F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2000" y="1696465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11" name="Picture 10" descr="A house with trees in the background&#10;&#10;Description automatically generated">
                <a:extLst>
                  <a:ext uri="{FF2B5EF4-FFF2-40B4-BE49-F238E27FC236}">
                    <a16:creationId xmlns:a16="http://schemas.microsoft.com/office/drawing/2014/main" id="{2D7D9A09-6B69-4B28-8A66-37361BE25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2000" y="3313027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1" name="Picture 20" descr="A close up of a device&#10;&#10;Description automatically generated">
                <a:extLst>
                  <a:ext uri="{FF2B5EF4-FFF2-40B4-BE49-F238E27FC236}">
                    <a16:creationId xmlns:a16="http://schemas.microsoft.com/office/drawing/2014/main" id="{5523278B-D29B-414A-AA67-4FE7D6995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2000" y="4929589"/>
                <a:ext cx="2160000" cy="1818390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73F7FE2-6E71-459A-9F01-25BA2F7A4EB1}"/>
                </a:ext>
              </a:extLst>
            </p:cNvPr>
            <p:cNvGrpSpPr/>
            <p:nvPr/>
          </p:nvGrpSpPr>
          <p:grpSpPr>
            <a:xfrm>
              <a:off x="5712000" y="76390"/>
              <a:ext cx="2160000" cy="6705220"/>
              <a:chOff x="5712000" y="76390"/>
              <a:chExt cx="2160000" cy="6705220"/>
            </a:xfrm>
          </p:grpSpPr>
          <p:pic>
            <p:nvPicPr>
              <p:cNvPr id="30" name="Picture 29" descr="A group of people standing in a room&#10;&#10;Description automatically generated">
                <a:extLst>
                  <a:ext uri="{FF2B5EF4-FFF2-40B4-BE49-F238E27FC236}">
                    <a16:creationId xmlns:a16="http://schemas.microsoft.com/office/drawing/2014/main" id="{EE729173-A321-4AB2-9EA9-3343C53E3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2000" y="76390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8" name="Picture 37" descr="A picture containing indoor, table, cake, floor&#10;&#10;Description automatically generated">
                <a:extLst>
                  <a:ext uri="{FF2B5EF4-FFF2-40B4-BE49-F238E27FC236}">
                    <a16:creationId xmlns:a16="http://schemas.microsoft.com/office/drawing/2014/main" id="{A685EB81-448B-448E-ACAD-DC6BC88DC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8000" y="1780463"/>
                <a:ext cx="2124000" cy="1593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0" name="Picture 39" descr="A group of people sitting at a table in a restaurant&#10;&#10;Description automatically generated">
                <a:extLst>
                  <a:ext uri="{FF2B5EF4-FFF2-40B4-BE49-F238E27FC236}">
                    <a16:creationId xmlns:a16="http://schemas.microsoft.com/office/drawing/2014/main" id="{B3235C29-9429-489C-876F-DD4A712FF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2000" y="3457536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4" name="Picture 43" descr="A group of people posing for the camera&#10;&#10;Description automatically generated">
                <a:extLst>
                  <a:ext uri="{FF2B5EF4-FFF2-40B4-BE49-F238E27FC236}">
                    <a16:creationId xmlns:a16="http://schemas.microsoft.com/office/drawing/2014/main" id="{8542ECE0-E6A1-405C-B5FF-404E18D7B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2000" y="5161610"/>
                <a:ext cx="2160000" cy="1620000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61075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0D79-D60F-46EB-BF80-A6841F5F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00" y="365125"/>
            <a:ext cx="10548000" cy="210764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Future</a:t>
            </a:r>
            <a:b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Another Century Serving Our Community </a:t>
            </a:r>
            <a:b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Driving Principles</a:t>
            </a:r>
            <a:endParaRPr lang="en-GB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9462CB-7987-455F-990E-E51596A44461}"/>
              </a:ext>
            </a:extLst>
          </p:cNvPr>
          <p:cNvGrpSpPr/>
          <p:nvPr/>
        </p:nvGrpSpPr>
        <p:grpSpPr>
          <a:xfrm>
            <a:off x="3396000" y="2559827"/>
            <a:ext cx="5400000" cy="4026533"/>
            <a:chOff x="3396000" y="2559827"/>
            <a:chExt cx="5400000" cy="40265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7F7807-AFA3-481C-8329-285ACB817325}"/>
                </a:ext>
              </a:extLst>
            </p:cNvPr>
            <p:cNvSpPr txBox="1"/>
            <p:nvPr/>
          </p:nvSpPr>
          <p:spPr>
            <a:xfrm>
              <a:off x="3396000" y="2559827"/>
              <a:ext cx="5400000" cy="1255120"/>
            </a:xfrm>
            <a:prstGeom prst="rightArrow">
              <a:avLst/>
            </a:prstGeom>
            <a:solidFill>
              <a:srgbClr val="FFFFCC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Conservation</a:t>
              </a:r>
            </a:p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457BB1-F6E1-4A32-B9F3-F53F541170D6}"/>
                </a:ext>
              </a:extLst>
            </p:cNvPr>
            <p:cNvSpPr txBox="1"/>
            <p:nvPr/>
          </p:nvSpPr>
          <p:spPr>
            <a:xfrm>
              <a:off x="3396000" y="3902005"/>
              <a:ext cx="5400000" cy="1255120"/>
            </a:xfrm>
            <a:prstGeom prst="rightArrow">
              <a:avLst/>
            </a:prstGeom>
            <a:solidFill>
              <a:srgbClr val="FFFFCC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29F59C-99DF-4D8E-8236-3EC79F4E6269}"/>
                </a:ext>
              </a:extLst>
            </p:cNvPr>
            <p:cNvSpPr txBox="1"/>
            <p:nvPr/>
          </p:nvSpPr>
          <p:spPr>
            <a:xfrm>
              <a:off x="3396000" y="5331240"/>
              <a:ext cx="5400000" cy="1255120"/>
            </a:xfrm>
            <a:prstGeom prst="rightArrow">
              <a:avLst/>
            </a:prstGeom>
            <a:solidFill>
              <a:srgbClr val="FFFFCC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Celebration</a:t>
              </a:r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3756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4EED-4123-4C58-9707-93178C3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84CD-788B-4CE0-B02C-5ADA7265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1966955"/>
            <a:ext cx="8927102" cy="4705308"/>
          </a:xfrm>
        </p:spPr>
        <p:txBody>
          <a:bodyPr>
            <a:normAutofit fontScale="55000" lnSpcReduction="20000"/>
          </a:bodyPr>
          <a:lstStyle/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5800" dirty="0">
                <a:latin typeface="Cambria Math" panose="02040503050406030204" pitchFamily="18" charset="0"/>
                <a:ea typeface="Cambria Math" panose="02040503050406030204" pitchFamily="18" charset="0"/>
              </a:rPr>
              <a:t>Large double doors opposite each other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5800" dirty="0">
                <a:latin typeface="Cambria Math" panose="02040503050406030204" pitchFamily="18" charset="0"/>
                <a:ea typeface="Cambria Math" panose="02040503050406030204" pitchFamily="18" charset="0"/>
              </a:rPr>
              <a:t>The barn is divided into bays by the trusses which support the roof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5800" dirty="0">
                <a:latin typeface="Cambria Math" panose="02040503050406030204" pitchFamily="18" charset="0"/>
                <a:ea typeface="Cambria Math" panose="02040503050406030204" pitchFamily="18" charset="0"/>
              </a:rPr>
              <a:t>Threshing Floor on one side of main doors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5800" dirty="0">
                <a:latin typeface="Cambria Math" panose="02040503050406030204" pitchFamily="18" charset="0"/>
                <a:ea typeface="Cambria Math" panose="02040503050406030204" pitchFamily="18" charset="0"/>
              </a:rPr>
              <a:t>Floors were constructed simply of compacted earth. Rammed chalk / lime floors occur in some areas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5800" dirty="0">
                <a:latin typeface="Cambria Math" panose="02040503050406030204" pitchFamily="18" charset="0"/>
                <a:ea typeface="Cambria Math" panose="02040503050406030204" pitchFamily="18" charset="0"/>
              </a:rPr>
              <a:t>Higher level for storage on other side of main doors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4" name="Content Placeholder 4" descr="A picture containing ground, building, floor, outdoor&#10;&#10;Description automatically generated">
            <a:extLst>
              <a:ext uri="{FF2B5EF4-FFF2-40B4-BE49-F238E27FC236}">
                <a16:creationId xmlns:a16="http://schemas.microsoft.com/office/drawing/2014/main" id="{23F41FE2-6A7D-4714-B355-391CDE92E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531" y="3683273"/>
            <a:ext cx="1800000" cy="135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804D3-DE4F-4C5B-8ACF-95891C8B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531" y="5142874"/>
            <a:ext cx="1800000" cy="135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91670-534E-4D26-9A5A-F78147F8AE5B}"/>
              </a:ext>
            </a:extLst>
          </p:cNvPr>
          <p:cNvSpPr txBox="1"/>
          <p:nvPr/>
        </p:nvSpPr>
        <p:spPr>
          <a:xfrm>
            <a:off x="1366730" y="1173708"/>
            <a:ext cx="945854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Tythe Barn or Threshing Barn or Combination 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dirty="0"/>
          </a:p>
        </p:txBody>
      </p:sp>
      <p:pic>
        <p:nvPicPr>
          <p:cNvPr id="8" name="Picture 7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1029CA87-6DC8-4308-90EB-40942B22F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800" y="1931309"/>
            <a:ext cx="1368000" cy="15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AFAF-4D6B-42A2-A0BC-E5D414ED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6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  <a:t>HLF Project Themes</a:t>
            </a:r>
            <a:b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  <a:t>Serving Our Community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9607A-0162-466C-85C5-12F9105ED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Community social well-being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Community cohesion and inclusivity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Community infrastructure e.g. 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Education and learning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Physical well-being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Interest Groups and Clubs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Culture and the 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4DF77-3227-48C6-80F7-9914DD4509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925" y="5637394"/>
            <a:ext cx="5976000" cy="1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8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21309A-AA11-4A0E-BF0F-A657F358C38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1370807"/>
              </p:ext>
            </p:extLst>
          </p:nvPr>
        </p:nvGraphicFramePr>
        <p:xfrm>
          <a:off x="2495999" y="1279958"/>
          <a:ext cx="7200001" cy="5250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803">
                  <a:extLst>
                    <a:ext uri="{9D8B030D-6E8A-4147-A177-3AD203B41FA5}">
                      <a16:colId xmlns:a16="http://schemas.microsoft.com/office/drawing/2014/main" val="2073707103"/>
                    </a:ext>
                  </a:extLst>
                </a:gridCol>
                <a:gridCol w="1804066">
                  <a:extLst>
                    <a:ext uri="{9D8B030D-6E8A-4147-A177-3AD203B41FA5}">
                      <a16:colId xmlns:a16="http://schemas.microsoft.com/office/drawing/2014/main" val="2875870160"/>
                    </a:ext>
                  </a:extLst>
                </a:gridCol>
                <a:gridCol w="1804066">
                  <a:extLst>
                    <a:ext uri="{9D8B030D-6E8A-4147-A177-3AD203B41FA5}">
                      <a16:colId xmlns:a16="http://schemas.microsoft.com/office/drawing/2014/main" val="660245962"/>
                    </a:ext>
                  </a:extLst>
                </a:gridCol>
                <a:gridCol w="1804066">
                  <a:extLst>
                    <a:ext uri="{9D8B030D-6E8A-4147-A177-3AD203B41FA5}">
                      <a16:colId xmlns:a16="http://schemas.microsoft.com/office/drawing/2014/main" val="1101774448"/>
                    </a:ext>
                  </a:extLst>
                </a:gridCol>
              </a:tblGrid>
              <a:tr h="64111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Worlington Population</a:t>
                      </a:r>
                      <a:endParaRPr lang="en-GB" sz="24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85" marR="90985" marT="45493" marB="45493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136051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98644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85057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107709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31473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245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81648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11526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61115"/>
                  </a:ext>
                </a:extLst>
              </a:tr>
              <a:tr h="51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7959" marR="157959" marT="0" marB="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78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53111E-9F65-41F1-9917-4FC7D53C4946}"/>
              </a:ext>
            </a:extLst>
          </p:cNvPr>
          <p:cNvSpPr txBox="1"/>
          <p:nvPr/>
        </p:nvSpPr>
        <p:spPr>
          <a:xfrm>
            <a:off x="3216000" y="327305"/>
            <a:ext cx="5760000" cy="783193"/>
          </a:xfrm>
          <a:prstGeom prst="round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Serving Our Community</a:t>
            </a:r>
          </a:p>
        </p:txBody>
      </p:sp>
    </p:spTree>
    <p:extLst>
      <p:ext uri="{BB962C8B-B14F-4D97-AF65-F5344CB8AC3E}">
        <p14:creationId xmlns:p14="http://schemas.microsoft.com/office/powerpoint/2010/main" val="155192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96B2-0A76-4F87-B9E1-EF325BCF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0" y="365125"/>
            <a:ext cx="8424000" cy="756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Reverend Horace Ayton Hill (B.A.) Era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CFB3-A605-4294-8A89-2D42D74A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51" y="1253331"/>
            <a:ext cx="6372000" cy="212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Rector West Worlington 1891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Rector East Worlington 1902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Retired 1919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Died 1929</a:t>
            </a:r>
          </a:p>
          <a:p>
            <a:endParaRPr lang="en-GB" dirty="0"/>
          </a:p>
        </p:txBody>
      </p:sp>
      <p:pic>
        <p:nvPicPr>
          <p:cNvPr id="7" name="Content Placeholder 3" descr="An old photo of a person&#10;&#10;Description automatically generated">
            <a:extLst>
              <a:ext uri="{FF2B5EF4-FFF2-40B4-BE49-F238E27FC236}">
                <a16:creationId xmlns:a16="http://schemas.microsoft.com/office/drawing/2014/main" id="{A13FF84C-C788-4AD9-A454-2618E208E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465" y="1253331"/>
            <a:ext cx="3600000" cy="2817829"/>
          </a:xfrm>
          <a:prstGeom prst="rect">
            <a:avLst/>
          </a:prstGeom>
        </p:spPr>
      </p:pic>
      <p:pic>
        <p:nvPicPr>
          <p:cNvPr id="10" name="Picture 9" descr="An old stone building&#10;&#10;Description automatically generated">
            <a:extLst>
              <a:ext uri="{FF2B5EF4-FFF2-40B4-BE49-F238E27FC236}">
                <a16:creationId xmlns:a16="http://schemas.microsoft.com/office/drawing/2014/main" id="{1F963C2A-D55F-448F-813C-47417C6AC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01" y="3858529"/>
            <a:ext cx="3600000" cy="27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509E09-45BB-4CEF-A003-BEBFC5E69899}"/>
              </a:ext>
            </a:extLst>
          </p:cNvPr>
          <p:cNvSpPr txBox="1"/>
          <p:nvPr/>
        </p:nvSpPr>
        <p:spPr>
          <a:xfrm>
            <a:off x="5247250" y="4643454"/>
            <a:ext cx="5950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‘</a:t>
            </a:r>
            <a:r>
              <a:rPr lang="en-GB" sz="2400" i="1" dirty="0"/>
              <a:t>As a minister he was loved by all and was a keen worker amongst his parishioners. For many years he acted a secretary to the Worlington Flower Show.’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288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6966-D9B4-49FF-96F0-348A3B58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000" y="365125"/>
            <a:ext cx="4500000" cy="792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Ye Olde Tythe Barn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16D2-4798-411D-84F0-62368E8E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1252068"/>
            <a:ext cx="10373750" cy="1809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Rev. H.A.Hill who referred to the house in his </a:t>
            </a:r>
          </a:p>
          <a:p>
            <a:pPr marL="0" indent="0" algn="ctr">
              <a:buNone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“East Worlington Kalendar of Quotidian Quotations” of 1910</a:t>
            </a:r>
          </a:p>
          <a:p>
            <a:endParaRPr lang="en-GB" dirty="0"/>
          </a:p>
        </p:txBody>
      </p:sp>
      <p:pic>
        <p:nvPicPr>
          <p:cNvPr id="4" name="Content Placeholder 4" descr="An old photo of a house&#10;&#10;Description automatically generated">
            <a:extLst>
              <a:ext uri="{FF2B5EF4-FFF2-40B4-BE49-F238E27FC236}">
                <a16:creationId xmlns:a16="http://schemas.microsoft.com/office/drawing/2014/main" id="{0288BAC1-FA68-4BDB-B26E-25C2F65D3A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62358"/>
            <a:ext cx="5004000" cy="3014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AC468-AAB3-4181-BB9A-8B70739C5452}"/>
              </a:ext>
            </a:extLst>
          </p:cNvPr>
          <p:cNvSpPr txBox="1"/>
          <p:nvPr/>
        </p:nvSpPr>
        <p:spPr>
          <a:xfrm>
            <a:off x="838200" y="2950698"/>
            <a:ext cx="500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‘</a:t>
            </a:r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The barn … has been converted by the present Rector into a Parish Room, and is known as </a:t>
            </a:r>
          </a:p>
          <a:p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“Ye Olde Tythe Barn.”’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9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24E5-C0ED-462D-82A1-6DEF1E7C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0" y="365125"/>
            <a:ext cx="8424000" cy="756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Dairy School at East Worlington 1909</a:t>
            </a:r>
          </a:p>
        </p:txBody>
      </p:sp>
      <p:pic>
        <p:nvPicPr>
          <p:cNvPr id="5" name="Content Placeholder 4" descr="A picture containing photo, text, old, newspaper&#10;&#10;Description automatically generated">
            <a:extLst>
              <a:ext uri="{FF2B5EF4-FFF2-40B4-BE49-F238E27FC236}">
                <a16:creationId xmlns:a16="http://schemas.microsoft.com/office/drawing/2014/main" id="{030B85BC-2CD2-43F7-800D-125FAB92D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000" y="1324741"/>
            <a:ext cx="5760000" cy="5168134"/>
          </a:xfrm>
        </p:spPr>
      </p:pic>
    </p:spTree>
    <p:extLst>
      <p:ext uri="{BB962C8B-B14F-4D97-AF65-F5344CB8AC3E}">
        <p14:creationId xmlns:p14="http://schemas.microsoft.com/office/powerpoint/2010/main" val="305296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3355-CAC0-430C-80E1-C556149B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000" y="365125"/>
            <a:ext cx="4356000" cy="8640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Inside View of Hall</a:t>
            </a:r>
          </a:p>
        </p:txBody>
      </p:sp>
      <p:pic>
        <p:nvPicPr>
          <p:cNvPr id="5" name="Content Placeholder 4" descr="A vintage photo of a group of people standing in a room&#10;&#10;Description automatically generated">
            <a:extLst>
              <a:ext uri="{FF2B5EF4-FFF2-40B4-BE49-F238E27FC236}">
                <a16:creationId xmlns:a16="http://schemas.microsoft.com/office/drawing/2014/main" id="{D7C0AE0A-C0C7-473B-9E8E-5A690099C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80" y="1895888"/>
            <a:ext cx="6035040" cy="4210812"/>
          </a:xfrm>
        </p:spPr>
      </p:pic>
    </p:spTree>
    <p:extLst>
      <p:ext uri="{BB962C8B-B14F-4D97-AF65-F5344CB8AC3E}">
        <p14:creationId xmlns:p14="http://schemas.microsoft.com/office/powerpoint/2010/main" val="26821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1009</Words>
  <Application>Microsoft Office PowerPoint</Application>
  <PresentationFormat>Widescreen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Brush Script MT</vt:lpstr>
      <vt:lpstr>Calibri</vt:lpstr>
      <vt:lpstr>Calibri Light</vt:lpstr>
      <vt:lpstr>Cambria Math</vt:lpstr>
      <vt:lpstr>Wingdings</vt:lpstr>
      <vt:lpstr>Office Theme</vt:lpstr>
      <vt:lpstr>A Century of Serving Our Community as a Parish Hall</vt:lpstr>
      <vt:lpstr>Origins</vt:lpstr>
      <vt:lpstr>Origin</vt:lpstr>
      <vt:lpstr>HLF Project Themes Serving Our Community</vt:lpstr>
      <vt:lpstr>PowerPoint Presentation</vt:lpstr>
      <vt:lpstr>Reverend Horace Ayton Hill (B.A.) Era</vt:lpstr>
      <vt:lpstr>Ye Olde Tythe Barn</vt:lpstr>
      <vt:lpstr>Dairy School at East Worlington 1909</vt:lpstr>
      <vt:lpstr>Inside View of Hall</vt:lpstr>
      <vt:lpstr>Parochial Dance on Shrove Tuesday 1906  </vt:lpstr>
      <vt:lpstr>Reverend Henry John Hodgson (M.A.) Era</vt:lpstr>
      <vt:lpstr>Reverend Henry John Hodgson - Tragic Mistake</vt:lpstr>
      <vt:lpstr>WW1 National Memorial Initiative</vt:lpstr>
      <vt:lpstr>WW1 Local Memorial Initiative</vt:lpstr>
      <vt:lpstr>Sale of the Barn</vt:lpstr>
      <vt:lpstr>Use of Hall During 1920s and 1930s</vt:lpstr>
      <vt:lpstr>The War Years</vt:lpstr>
      <vt:lpstr>1950 Decade of Utilities and Facilities</vt:lpstr>
      <vt:lpstr>1960’s</vt:lpstr>
      <vt:lpstr>1970 Start of Sponsored Walk</vt:lpstr>
      <vt:lpstr>1970s</vt:lpstr>
      <vt:lpstr>1993 A Good Old Fashioned Music Hall</vt:lpstr>
      <vt:lpstr>1990s / 2000 Securing the Future</vt:lpstr>
      <vt:lpstr>Features of 2010s</vt:lpstr>
      <vt:lpstr>The Future Another Century Serving Our Community  Driving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Baber</dc:creator>
  <cp:lastModifiedBy>Steve Baber</cp:lastModifiedBy>
  <cp:revision>99</cp:revision>
  <dcterms:created xsi:type="dcterms:W3CDTF">2019-01-27T09:16:37Z</dcterms:created>
  <dcterms:modified xsi:type="dcterms:W3CDTF">2019-04-22T12:23:33Z</dcterms:modified>
</cp:coreProperties>
</file>